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7315200" cy="96012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0FBD5F5-0887-4609-BC63-C5E8CD19D511}">
  <a:tblStyle styleId="{E0FBD5F5-0887-4609-BC63-C5E8CD19D511}" styleName="Table_0">
    <a:wholeTbl>
      <a:tcStyle>
        <a:tcBdr>
          <a:left>
            <a:ln w="127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6" cy="479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6" cy="479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9120186"/>
            <a:ext cx="3170236" cy="479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4143375" y="9120186"/>
            <a:ext cx="3170236" cy="479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32004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64008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83018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5800" y="685800"/>
            <a:ext cx="7772400" cy="2127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371600" y="3270250"/>
            <a:ext cx="6400799" cy="220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Font typeface="Noto Symbol"/>
              <a:buNone/>
              <a:defRPr/>
            </a:lvl1pPr>
            <a:lvl2pPr marL="742950" marR="0" indent="-17145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■"/>
              <a:defRPr/>
            </a:lvl2pPr>
            <a:lvl3pPr marL="1143000" marR="0" indent="-146050" algn="l" rtl="0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•"/>
              <a:defRPr/>
            </a:lvl3pPr>
            <a:lvl4pPr marL="1600200" marR="0" indent="-114300" algn="l" rtl="0">
              <a:spcBef>
                <a:spcPts val="36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▪"/>
              <a:defRPr/>
            </a:lvl4pPr>
            <a:lvl5pPr marL="2057400" marR="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5pPr>
            <a:lvl6pPr marL="2514600" marR="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6pPr>
            <a:lvl7pPr marL="2971800" marR="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7pPr>
            <a:lvl8pPr marL="3429000" marR="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8pPr>
            <a:lvl9pPr marL="3886200" marR="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077200" y="6096000"/>
            <a:ext cx="9144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4038599" cy="52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648200" y="990600"/>
            <a:ext cx="4038599" cy="52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Verdana"/>
              <a:buNone/>
              <a:defRPr/>
            </a:lvl1pPr>
            <a:lvl2pPr marL="457200" indent="0" rtl="0">
              <a:spcBef>
                <a:spcPts val="0"/>
              </a:spcBef>
              <a:buFont typeface="Verdana"/>
              <a:buNone/>
              <a:defRPr/>
            </a:lvl2pPr>
            <a:lvl3pPr marL="914400" indent="0" rtl="0">
              <a:spcBef>
                <a:spcPts val="0"/>
              </a:spcBef>
              <a:buFont typeface="Verdana"/>
              <a:buNone/>
              <a:defRPr/>
            </a:lvl3pPr>
            <a:lvl4pPr marL="1371600" indent="0" rtl="0">
              <a:spcBef>
                <a:spcPts val="0"/>
              </a:spcBef>
              <a:buFont typeface="Verdana"/>
              <a:buNone/>
              <a:defRPr/>
            </a:lvl4pPr>
            <a:lvl5pPr marL="1828800" indent="0" rtl="0">
              <a:spcBef>
                <a:spcPts val="0"/>
              </a:spcBef>
              <a:buFont typeface="Verdana"/>
              <a:buNone/>
              <a:defRPr/>
            </a:lvl5pPr>
            <a:lvl6pPr marL="2286000" indent="0" rtl="0">
              <a:spcBef>
                <a:spcPts val="0"/>
              </a:spcBef>
              <a:buFont typeface="Verdana"/>
              <a:buNone/>
              <a:defRPr/>
            </a:lvl6pPr>
            <a:lvl7pPr marL="2743200" indent="0" rtl="0">
              <a:spcBef>
                <a:spcPts val="0"/>
              </a:spcBef>
              <a:buFont typeface="Verdana"/>
              <a:buNone/>
              <a:defRPr/>
            </a:lvl7pPr>
            <a:lvl8pPr marL="3200400" indent="0" rtl="0">
              <a:spcBef>
                <a:spcPts val="0"/>
              </a:spcBef>
              <a:buFont typeface="Verdana"/>
              <a:buNone/>
              <a:defRPr/>
            </a:lvl8pPr>
            <a:lvl9pPr marL="3657600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604600" cy="52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09550" rtl="0">
              <a:spcBef>
                <a:spcPts val="560"/>
              </a:spcBef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42950" indent="-171450" rtl="0">
              <a:spcBef>
                <a:spcPts val="0"/>
              </a:spcBef>
              <a:buSzPct val="100000"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143000" indent="-146050" algn="l" rtl="0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•"/>
              <a:defRPr/>
            </a:lvl3pPr>
            <a:lvl4pPr marL="1600200" indent="-114300" algn="l" rtl="0">
              <a:spcBef>
                <a:spcPts val="36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▪"/>
              <a:defRPr/>
            </a:lvl4pPr>
            <a:lvl5pPr marL="205740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5pPr>
            <a:lvl6pPr marL="251460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6pPr>
            <a:lvl7pPr marL="297180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7pPr>
            <a:lvl8pPr marL="342900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8pPr>
            <a:lvl9pPr marL="388620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 rot="5400000">
            <a:off x="4610099" y="2171700"/>
            <a:ext cx="60960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 rot="5400000">
            <a:off x="419100" y="190500"/>
            <a:ext cx="6096000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0955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•"/>
              <a:defRPr/>
            </a:lvl1pPr>
            <a:lvl2pPr marL="742950" indent="-17145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■"/>
              <a:defRPr/>
            </a:lvl2pPr>
            <a:lvl3pPr marL="1143000" indent="-146050" algn="l" rtl="0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•"/>
              <a:defRPr/>
            </a:lvl3pPr>
            <a:lvl4pPr marL="1600200" indent="-114300" algn="l" rtl="0">
              <a:spcBef>
                <a:spcPts val="36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▪"/>
              <a:defRPr/>
            </a:lvl4pPr>
            <a:lvl5pPr marL="205740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5pPr>
            <a:lvl6pPr marL="251460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6pPr>
            <a:lvl7pPr marL="297180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7pPr>
            <a:lvl8pPr marL="342900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8pPr>
            <a:lvl9pPr marL="388620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 rot="5400000">
            <a:off x="1943099" y="-495300"/>
            <a:ext cx="52577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0955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•"/>
              <a:defRPr/>
            </a:lvl1pPr>
            <a:lvl2pPr marL="742950" indent="-17145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■"/>
              <a:defRPr/>
            </a:lvl2pPr>
            <a:lvl3pPr marL="1143000" indent="-146050" algn="l" rtl="0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•"/>
              <a:defRPr/>
            </a:lvl3pPr>
            <a:lvl4pPr marL="1600200" indent="-114300" algn="l" rtl="0">
              <a:spcBef>
                <a:spcPts val="36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▪"/>
              <a:defRPr/>
            </a:lvl4pPr>
            <a:lvl5pPr marL="205740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5pPr>
            <a:lvl6pPr marL="251460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6pPr>
            <a:lvl7pPr marL="297180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7pPr>
            <a:lvl8pPr marL="342900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8pPr>
            <a:lvl9pPr marL="388620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Verdana"/>
              <a:buNone/>
              <a:defRPr/>
            </a:lvl1pPr>
            <a:lvl2pPr marL="457200" indent="0" rtl="0">
              <a:spcBef>
                <a:spcPts val="0"/>
              </a:spcBef>
              <a:buFont typeface="Verdana"/>
              <a:buNone/>
              <a:defRPr/>
            </a:lvl2pPr>
            <a:lvl3pPr marL="914400" indent="0" rtl="0">
              <a:spcBef>
                <a:spcPts val="0"/>
              </a:spcBef>
              <a:buFont typeface="Verdana"/>
              <a:buNone/>
              <a:defRPr/>
            </a:lvl3pPr>
            <a:lvl4pPr marL="1371600" indent="0" rtl="0">
              <a:spcBef>
                <a:spcPts val="0"/>
              </a:spcBef>
              <a:buFont typeface="Verdana"/>
              <a:buNone/>
              <a:defRPr/>
            </a:lvl4pPr>
            <a:lvl5pPr marL="1828800" indent="0" rtl="0">
              <a:spcBef>
                <a:spcPts val="0"/>
              </a:spcBef>
              <a:buFont typeface="Verdana"/>
              <a:buNone/>
              <a:defRPr/>
            </a:lvl5pPr>
            <a:lvl6pPr marL="2286000" indent="0" rtl="0">
              <a:spcBef>
                <a:spcPts val="0"/>
              </a:spcBef>
              <a:buFont typeface="Verdana"/>
              <a:buNone/>
              <a:defRPr/>
            </a:lvl6pPr>
            <a:lvl7pPr marL="2743200" indent="0" rtl="0">
              <a:spcBef>
                <a:spcPts val="0"/>
              </a:spcBef>
              <a:buFont typeface="Verdana"/>
              <a:buNone/>
              <a:defRPr/>
            </a:lvl7pPr>
            <a:lvl8pPr marL="3200400" indent="0" rtl="0">
              <a:spcBef>
                <a:spcPts val="0"/>
              </a:spcBef>
              <a:buFont typeface="Verdana"/>
              <a:buNone/>
              <a:defRPr/>
            </a:lvl8pPr>
            <a:lvl9pPr marL="3657600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Verdana"/>
              <a:buNone/>
              <a:defRPr/>
            </a:lvl1pPr>
            <a:lvl2pPr marL="457200" indent="0" rtl="0">
              <a:spcBef>
                <a:spcPts val="0"/>
              </a:spcBef>
              <a:buFont typeface="Verdana"/>
              <a:buNone/>
              <a:defRPr/>
            </a:lvl2pPr>
            <a:lvl3pPr marL="914400" indent="0" rtl="0">
              <a:spcBef>
                <a:spcPts val="0"/>
              </a:spcBef>
              <a:buFont typeface="Verdana"/>
              <a:buNone/>
              <a:defRPr/>
            </a:lvl3pPr>
            <a:lvl4pPr marL="1371600" indent="0" rtl="0">
              <a:spcBef>
                <a:spcPts val="0"/>
              </a:spcBef>
              <a:buFont typeface="Verdana"/>
              <a:buNone/>
              <a:defRPr/>
            </a:lvl4pPr>
            <a:lvl5pPr marL="1828800" indent="0" rtl="0">
              <a:spcBef>
                <a:spcPts val="0"/>
              </a:spcBef>
              <a:buFont typeface="Verdana"/>
              <a:buNone/>
              <a:defRPr/>
            </a:lvl5pPr>
            <a:lvl6pPr marL="2286000" indent="0" rtl="0">
              <a:spcBef>
                <a:spcPts val="0"/>
              </a:spcBef>
              <a:buFont typeface="Verdana"/>
              <a:buNone/>
              <a:defRPr/>
            </a:lvl6pPr>
            <a:lvl7pPr marL="2743200" indent="0" rtl="0">
              <a:spcBef>
                <a:spcPts val="0"/>
              </a:spcBef>
              <a:buFont typeface="Verdana"/>
              <a:buNone/>
              <a:defRPr/>
            </a:lvl7pPr>
            <a:lvl8pPr marL="3200400" indent="0" rtl="0">
              <a:spcBef>
                <a:spcPts val="0"/>
              </a:spcBef>
              <a:buFont typeface="Verdana"/>
              <a:buNone/>
              <a:defRPr/>
            </a:lvl8pPr>
            <a:lvl9pPr marL="3657600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Verdana"/>
              <a:buNone/>
              <a:defRPr/>
            </a:lvl1pPr>
            <a:lvl2pPr marL="457200" indent="0" rtl="0">
              <a:spcBef>
                <a:spcPts val="0"/>
              </a:spcBef>
              <a:buFont typeface="Verdana"/>
              <a:buNone/>
              <a:defRPr/>
            </a:lvl2pPr>
            <a:lvl3pPr marL="914400" indent="0" rtl="0">
              <a:spcBef>
                <a:spcPts val="0"/>
              </a:spcBef>
              <a:buFont typeface="Verdana"/>
              <a:buNone/>
              <a:defRPr/>
            </a:lvl3pPr>
            <a:lvl4pPr marL="1371600" indent="0" rtl="0">
              <a:spcBef>
                <a:spcPts val="0"/>
              </a:spcBef>
              <a:buFont typeface="Verdana"/>
              <a:buNone/>
              <a:defRPr/>
            </a:lvl4pPr>
            <a:lvl5pPr marL="1828800" indent="0" rtl="0">
              <a:spcBef>
                <a:spcPts val="0"/>
              </a:spcBef>
              <a:buFont typeface="Verdana"/>
              <a:buNone/>
              <a:defRPr/>
            </a:lvl5pPr>
            <a:lvl6pPr marL="2286000" indent="0" rtl="0">
              <a:spcBef>
                <a:spcPts val="0"/>
              </a:spcBef>
              <a:buFont typeface="Verdana"/>
              <a:buNone/>
              <a:defRPr/>
            </a:lvl6pPr>
            <a:lvl7pPr marL="2743200" indent="0" rtl="0">
              <a:spcBef>
                <a:spcPts val="0"/>
              </a:spcBef>
              <a:buFont typeface="Verdana"/>
              <a:buNone/>
              <a:defRPr/>
            </a:lvl7pPr>
            <a:lvl8pPr marL="3200400" indent="0" rtl="0">
              <a:spcBef>
                <a:spcPts val="0"/>
              </a:spcBef>
              <a:buFont typeface="Verdana"/>
              <a:buNone/>
              <a:defRPr/>
            </a:lvl8pPr>
            <a:lvl9pPr marL="3657600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Verdana"/>
              <a:buNone/>
              <a:defRPr/>
            </a:lvl1pPr>
            <a:lvl2pPr marL="457200" indent="0" rtl="0">
              <a:spcBef>
                <a:spcPts val="0"/>
              </a:spcBef>
              <a:buFont typeface="Verdana"/>
              <a:buNone/>
              <a:defRPr/>
            </a:lvl2pPr>
            <a:lvl3pPr marL="914400" indent="0" rtl="0">
              <a:spcBef>
                <a:spcPts val="0"/>
              </a:spcBef>
              <a:buFont typeface="Verdana"/>
              <a:buNone/>
              <a:defRPr/>
            </a:lvl3pPr>
            <a:lvl4pPr marL="1371600" indent="0" rtl="0">
              <a:spcBef>
                <a:spcPts val="0"/>
              </a:spcBef>
              <a:buFont typeface="Verdana"/>
              <a:buNone/>
              <a:defRPr/>
            </a:lvl4pPr>
            <a:lvl5pPr marL="1828800" indent="0" rtl="0">
              <a:spcBef>
                <a:spcPts val="0"/>
              </a:spcBef>
              <a:buFont typeface="Verdana"/>
              <a:buNone/>
              <a:defRPr/>
            </a:lvl5pPr>
            <a:lvl6pPr marL="2286000" indent="0" rtl="0">
              <a:spcBef>
                <a:spcPts val="0"/>
              </a:spcBef>
              <a:buFont typeface="Verdana"/>
              <a:buNone/>
              <a:defRPr/>
            </a:lvl6pPr>
            <a:lvl7pPr marL="2743200" indent="0" rtl="0">
              <a:spcBef>
                <a:spcPts val="0"/>
              </a:spcBef>
              <a:buFont typeface="Verdana"/>
              <a:buNone/>
              <a:defRPr/>
            </a:lvl7pPr>
            <a:lvl8pPr marL="3200400" indent="0" rtl="0">
              <a:spcBef>
                <a:spcPts val="0"/>
              </a:spcBef>
              <a:buFont typeface="Verdana"/>
              <a:buNone/>
              <a:defRPr/>
            </a:lvl8pPr>
            <a:lvl9pPr marL="3657600" indent="0" rtl="0">
              <a:spcBef>
                <a:spcPts val="0"/>
              </a:spcBef>
              <a:buFont typeface="Verdana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/>
        </p:nvSpPr>
        <p:spPr>
          <a:xfrm>
            <a:off x="228600" y="2971800"/>
            <a:ext cx="2895600" cy="152399"/>
          </a:xfrm>
          <a:prstGeom prst="rect">
            <a:avLst/>
          </a:prstGeom>
          <a:solidFill>
            <a:srgbClr val="333399"/>
          </a:solidFill>
          <a:ln w="9525" cap="flat">
            <a:solidFill>
              <a:srgbClr val="33339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Shape 10"/>
          <p:cNvSpPr txBox="1"/>
          <p:nvPr/>
        </p:nvSpPr>
        <p:spPr>
          <a:xfrm>
            <a:off x="3124200" y="2971800"/>
            <a:ext cx="2895600" cy="152399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33339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6019800" y="2971800"/>
            <a:ext cx="2895600" cy="152399"/>
          </a:xfrm>
          <a:prstGeom prst="rect">
            <a:avLst/>
          </a:prstGeom>
          <a:solidFill>
            <a:srgbClr val="3366FF"/>
          </a:solidFill>
          <a:ln w="9525" cap="flat">
            <a:solidFill>
              <a:srgbClr val="33339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2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0955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•"/>
              <a:defRPr/>
            </a:lvl1pPr>
            <a:lvl2pPr marL="742950" marR="0" indent="-17145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■"/>
              <a:defRPr/>
            </a:lvl2pPr>
            <a:lvl3pPr marL="1143000" marR="0" indent="-146050" algn="l" rtl="0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•"/>
              <a:defRPr/>
            </a:lvl3pPr>
            <a:lvl4pPr marL="1600200" marR="0" indent="-114300" algn="l" rtl="0">
              <a:spcBef>
                <a:spcPts val="36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▪"/>
              <a:defRPr/>
            </a:lvl4pPr>
            <a:lvl5pPr marL="2057400" marR="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5pPr>
            <a:lvl6pPr marL="2514600" marR="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6pPr>
            <a:lvl7pPr marL="2971800" marR="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7pPr>
            <a:lvl8pPr marL="3429000" marR="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8pPr>
            <a:lvl9pPr marL="3886200" marR="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077200" y="6096000"/>
            <a:ext cx="9144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300"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229600" cy="525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09550" algn="l" rtl="0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•"/>
              <a:defRPr/>
            </a:lvl1pPr>
            <a:lvl2pPr marL="742950" marR="0" indent="-171450" algn="l" rtl="0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■"/>
              <a:defRPr/>
            </a:lvl2pPr>
            <a:lvl3pPr marL="1143000" marR="0" indent="-146050" algn="l" rtl="0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•"/>
              <a:defRPr/>
            </a:lvl3pPr>
            <a:lvl4pPr marL="1600200" marR="0" indent="-114300" algn="l" rtl="0">
              <a:spcBef>
                <a:spcPts val="360"/>
              </a:spcBef>
              <a:spcAft>
                <a:spcPts val="0"/>
              </a:spcAft>
              <a:buClr>
                <a:srgbClr val="6600CC"/>
              </a:buClr>
              <a:buFont typeface="Noto Symbol"/>
              <a:buChar char="▪"/>
              <a:defRPr/>
            </a:lvl4pPr>
            <a:lvl5pPr marL="2057400" marR="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5pPr>
            <a:lvl6pPr marL="2514600" marR="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6pPr>
            <a:lvl7pPr marL="2971800" marR="0" indent="-137160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7pPr>
            <a:lvl8pPr marL="3429000" marR="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8pPr>
            <a:lvl9pPr marL="3886200" marR="0" indent="-137159" algn="l" rtl="0"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Font typeface="Noto Symbol"/>
              <a:buChar char="▪"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2590800" y="6477000"/>
            <a:ext cx="3962399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300"/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9" name="Shape 29"/>
          <p:cNvSpPr txBox="1"/>
          <p:nvPr/>
        </p:nvSpPr>
        <p:spPr>
          <a:xfrm>
            <a:off x="0" y="0"/>
            <a:ext cx="228600" cy="2286000"/>
          </a:xfrm>
          <a:prstGeom prst="rect">
            <a:avLst/>
          </a:prstGeom>
          <a:solidFill>
            <a:srgbClr val="33339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457200" y="914400"/>
            <a:ext cx="8077199" cy="0"/>
          </a:xfrm>
          <a:prstGeom prst="straightConnector1">
            <a:avLst/>
          </a:prstGeom>
          <a:noFill/>
          <a:ln w="19050" cap="flat">
            <a:solidFill>
              <a:srgbClr val="000099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1" name="Shape 31"/>
          <p:cNvSpPr txBox="1"/>
          <p:nvPr/>
        </p:nvSpPr>
        <p:spPr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" name="Shape 32"/>
          <p:cNvSpPr txBox="1"/>
          <p:nvPr/>
        </p:nvSpPr>
        <p:spPr>
          <a:xfrm>
            <a:off x="0" y="4572000"/>
            <a:ext cx="228600" cy="2286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8077200" y="6096000"/>
            <a:ext cx="914400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1 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85474"/>
            <a:ext cx="7772400" cy="1789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5800">
                <a:solidFill>
                  <a:srgbClr val="000099"/>
                </a:solidFill>
              </a:rPr>
              <a:t>Mechatronics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5800">
                <a:solidFill>
                  <a:srgbClr val="000099"/>
                </a:solidFill>
              </a:rPr>
              <a:t>Midterm Presentation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4876800" y="6491287"/>
            <a:ext cx="4267199" cy="366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Verdana"/>
              <a:buNone/>
            </a:pPr>
            <a:r>
              <a:rPr lang="en-US" sz="1800">
                <a:solidFill>
                  <a:srgbClr val="000099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38137" y="6319837"/>
            <a:ext cx="4889500" cy="5921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Verdana"/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1462750" y="4128075"/>
            <a:ext cx="6386700" cy="234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520"/>
              </a:spcBef>
              <a:buClr>
                <a:srgbClr val="000099"/>
              </a:buClr>
              <a:buSzPct val="25000"/>
              <a:buFont typeface="Noto Symbol"/>
              <a:buNone/>
            </a:pPr>
            <a:r>
              <a:rPr lang="en-US" sz="30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Group G: Bobs the Builders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Noto Symbol"/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Eric Newhall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Noto Symbol"/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Guillermo Cidre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Noto Symbol"/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Michael O’Connor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Noto Symbol"/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Christian Heaney-Secord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000099"/>
              </a:buClr>
              <a:buFont typeface="Noto Symbol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rgbClr val="000099"/>
              </a:buClr>
              <a:buFont typeface="Noto Symbol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050" y="1974975"/>
            <a:ext cx="2993901" cy="199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10 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Schedule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604600" cy="5257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6" name="Shape 176"/>
          <p:cNvGraphicFramePr/>
          <p:nvPr>
            <p:extLst>
              <p:ext uri="{D42A27DB-BD31-4B8C-83A1-F6EECF244321}">
                <p14:modId xmlns:p14="http://schemas.microsoft.com/office/powerpoint/2010/main" val="1563776435"/>
              </p:ext>
            </p:extLst>
          </p:nvPr>
        </p:nvGraphicFramePr>
        <p:xfrm>
          <a:off x="320225" y="990600"/>
          <a:ext cx="8352875" cy="5627855"/>
        </p:xfrm>
        <a:graphic>
          <a:graphicData uri="http://schemas.openxmlformats.org/drawingml/2006/table">
            <a:tbl>
              <a:tblPr>
                <a:noFill/>
                <a:tableStyleId>{E0FBD5F5-0887-4609-BC63-C5E8CD19D511}</a:tableStyleId>
              </a:tblPr>
              <a:tblGrid>
                <a:gridCol w="1443375"/>
                <a:gridCol w="4263300"/>
                <a:gridCol w="2646200"/>
              </a:tblGrid>
              <a:tr h="47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March 11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Flux extrusion and wire cutting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</a:tr>
              <a:tr h="47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March 18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Mount assembly for flux and wire placement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Demo #3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</a:tr>
              <a:tr h="47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March 25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 hopper configuration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Demo #4</a:t>
                      </a:r>
                    </a:p>
                  </a:txBody>
                  <a:tcPr marL="63500" marR="63500" marT="63500" marB="63500"/>
                </a:tc>
              </a:tr>
              <a:tr h="47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April 1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Integrate vision processing and conveyor belt into system 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Demo #5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</a:tr>
              <a:tr h="47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April 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part reorienter  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Demo #6</a:t>
                      </a:r>
                    </a:p>
                  </a:txBody>
                  <a:tcPr marL="63500" marR="63500" marT="63500" marB="63500"/>
                </a:tc>
              </a:tr>
              <a:tr h="47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April 15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Subsystem cleanup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Demo #7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</a:tr>
              <a:tr h="47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April 22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Calibrate system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System Demo</a:t>
                      </a:r>
                    </a:p>
                  </a:txBody>
                  <a:tcPr marL="63500" marR="63500" marT="63500" marB="63500"/>
                </a:tc>
              </a:tr>
              <a:tr h="47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April 29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Fine tune / speed up assembly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System Demo encore</a:t>
                      </a:r>
                    </a:p>
                  </a:txBody>
                  <a:tcPr marL="63500" marR="63500" marT="63500" marB="63500">
                    <a:solidFill>
                      <a:srgbClr val="CCCCCC"/>
                    </a:solidFill>
                  </a:tcPr>
                </a:tc>
              </a:tr>
              <a:tr h="475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May 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Prepare for public presentation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Public Presentation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</a:tr>
              <a:tr h="475175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May 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Finish final report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</a:t>
                      </a:r>
                      <a:r>
                        <a:rPr lang="en-US" sz="1800" baseline="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Report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</a:tr>
              <a:tr h="475175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May 11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 material to website and clean up lab station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Website Check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2 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Budget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87" y="1192150"/>
            <a:ext cx="5017625" cy="545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12 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Risk Management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604600" cy="5257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•"/>
            </a:pPr>
            <a:r>
              <a:rPr lang="en-US" sz="2800"/>
              <a:t>System time constraints (5 minute total)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800"/>
              <a:t>Parts exiting hopper</a:t>
            </a:r>
          </a:p>
          <a:p>
            <a: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ct val="100000"/>
              <a:buFont typeface="Noto Symbol"/>
              <a:buChar char="•"/>
            </a:pPr>
            <a:r>
              <a:rPr lang="en-US" sz="2400"/>
              <a:t>Increase outlet size and perform additional reorientation later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800"/>
              <a:t>Vision processing Time</a:t>
            </a:r>
          </a:p>
          <a:p>
            <a: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ct val="100000"/>
              <a:buFont typeface="Noto Symbol"/>
              <a:buChar char="•"/>
            </a:pPr>
            <a:r>
              <a:rPr lang="en-US" sz="2400"/>
              <a:t>Adjust algorithm or outsource processing to a laptop</a:t>
            </a:r>
          </a:p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•"/>
            </a:pPr>
            <a:r>
              <a:rPr lang="en-US" sz="2800"/>
              <a:t>Budget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400"/>
              <a:t>Use cheap / common materials </a:t>
            </a:r>
          </a:p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•"/>
            </a:pPr>
            <a:r>
              <a:rPr lang="en-US" sz="2800"/>
              <a:t>Accuracy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400"/>
              <a:t>Use microstepping on stepper motors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400"/>
              <a:t>Part sensing</a:t>
            </a:r>
          </a:p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•"/>
            </a:pPr>
            <a:r>
              <a:rPr lang="en-US" sz="2800"/>
              <a:t>Handling two different size parts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400"/>
              <a:t>Integrate a few swappable pieces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2 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Design Requirements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604600" cy="5257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20 parts must be processed in &lt; 5 minutes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Times New Roman"/>
            </a:endParaRPr>
          </a:p>
          <a:p>
            <a:pPr indent="-342900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Flux dab must be centered on the part-top centroid and cover ¼ to ⅓ of the part-top’s surface area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Times New Roman"/>
            </a:endParaRPr>
          </a:p>
          <a:p>
            <a:pPr indent="-342900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Handle at least two different part sizes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Times New Roman"/>
            </a:endParaRPr>
          </a:p>
          <a:p>
            <a:pPr indent="-342900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Machine fits within 2’x2’x2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’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Times New Roman"/>
            </a:endParaRPr>
          </a:p>
          <a:p>
            <a:pPr indent="-342900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Two wires must be placed side by side in the flux dab.</a:t>
            </a:r>
          </a:p>
          <a:p>
            <a:pPr indent="-342900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&lt;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5% of wires detached or wrongly positioned.</a:t>
            </a:r>
          </a:p>
          <a:p>
            <a:pPr indent="-342900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Times New Roman"/>
              </a:rPr>
              <a:t>Parts will be deposited on a flat output tray in 4 rows of 5 parts each, with the part-tops facing up.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3 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Design Concept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686800" cy="514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en-US" sz="2400" dirty="0"/>
              <a:t>Part Separator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Verdana"/>
              <a:buChar char="■"/>
            </a:pPr>
            <a:r>
              <a:rPr lang="en-US" sz="2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Constrain hopper outlet to only allow for 4 orientations</a:t>
            </a:r>
          </a:p>
          <a:p>
            <a:pPr>
              <a:spcBef>
                <a:spcPts val="0"/>
              </a:spcBef>
              <a:buSzPct val="100000"/>
            </a:pPr>
            <a:r>
              <a:rPr lang="en-US" sz="2400" dirty="0"/>
              <a:t>Vision Processing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Verdana"/>
              <a:buChar char="■"/>
            </a:pP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Detect part orientation</a:t>
            </a:r>
          </a:p>
          <a:p>
            <a:pPr>
              <a:spcBef>
                <a:spcPts val="0"/>
              </a:spcBef>
              <a:buSzPct val="100000"/>
            </a:pPr>
            <a:r>
              <a:rPr lang="en-US" sz="2400" dirty="0"/>
              <a:t>Part Placer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Verdana"/>
              <a:buChar char="■"/>
            </a:pP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Move part from camera to tray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Verdana"/>
              <a:buChar char="■"/>
            </a:pP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Moves only in x-axis </a:t>
            </a:r>
          </a:p>
          <a:p>
            <a:pPr>
              <a:spcBef>
                <a:spcPts val="0"/>
              </a:spcBef>
              <a:buSzPct val="100000"/>
            </a:pPr>
            <a:r>
              <a:rPr lang="en-US" sz="2400" dirty="0"/>
              <a:t>Tray Positioner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Verdana"/>
              <a:buChar char="■"/>
            </a:pP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Move in y-axis to facilitate part placer and flux and wire dispenser</a:t>
            </a:r>
          </a:p>
          <a:p>
            <a:pPr>
              <a:spcBef>
                <a:spcPts val="0"/>
              </a:spcBef>
              <a:buSzPct val="100000"/>
            </a:pPr>
            <a:r>
              <a:rPr lang="en-US" sz="2400" dirty="0"/>
              <a:t>Flux and Wire Dispenser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Verdana"/>
              <a:buChar char="■"/>
            </a:pPr>
            <a:r>
              <a:rPr lang="en-US" sz="2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Extrude flux onto the top surface of each part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Verdana"/>
              <a:buChar char="■"/>
            </a:pPr>
            <a:r>
              <a:rPr lang="en-US" sz="2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Cut and place wires on top of the flux on each part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200" dirty="0"/>
              <a:t>Moves only in x-axis</a:t>
            </a: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Shape 118"/>
          <p:cNvSpPr txBox="1"/>
          <p:nvPr/>
        </p:nvSpPr>
        <p:spPr>
          <a:xfrm>
            <a:off x="4876800" y="6491412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4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Functional Architecture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75" y="1524000"/>
            <a:ext cx="8816024" cy="43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5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Cyberphysical Architecture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25" y="968225"/>
            <a:ext cx="8841040" cy="53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6 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System Description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604600" cy="5257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SzPct val="100000"/>
              <a:buNone/>
            </a:pPr>
            <a:r>
              <a:rPr lang="en-US" sz="2800" dirty="0"/>
              <a:t>Part Orientation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View part profile with </a:t>
            </a:r>
            <a:r>
              <a:rPr lang="en-US" sz="2000" dirty="0" err="1"/>
              <a:t>Playstation</a:t>
            </a:r>
            <a:r>
              <a:rPr lang="en-US" sz="2000" dirty="0"/>
              <a:t> Eye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Flip parts using a servo and electromagnet</a:t>
            </a:r>
          </a:p>
          <a:p>
            <a:pPr marL="0" lvl="1" indent="0" rtl="0">
              <a:spcBef>
                <a:spcPts val="0"/>
              </a:spcBef>
              <a:buSzPct val="78571"/>
              <a:buNone/>
            </a:pPr>
            <a:r>
              <a:rPr lang="en-US" sz="2800" dirty="0"/>
              <a:t> Tray Positioning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Actuate tray mounted on rail system using a stepper motor</a:t>
            </a:r>
          </a:p>
          <a:p>
            <a:pPr lvl="0" rtl="0">
              <a:spcBef>
                <a:spcPts val="0"/>
              </a:spcBef>
              <a:buSzPct val="100000"/>
              <a:buNone/>
            </a:pPr>
            <a:r>
              <a:rPr lang="en-US" sz="2800" dirty="0"/>
              <a:t>Part Placement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Use electromagnet to grab part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Raise and lower part using a vertical rack and pinion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Have tray position itself underneath part</a:t>
            </a:r>
          </a:p>
          <a:p>
            <a:pPr lvl="0" rtl="0">
              <a:spcBef>
                <a:spcPts val="0"/>
              </a:spcBef>
              <a:buSzPct val="100000"/>
              <a:buNone/>
            </a:pPr>
            <a:r>
              <a:rPr lang="en-US" sz="2800" dirty="0"/>
              <a:t>Flux Extrusion / Wire Placement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Use a linear actuator to push flux out of a plastic tube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Use an augmented bolt cutter to cut wires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Feed wire and flux through plastic tubing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 dirty="0"/>
              <a:t>Have tray position parts underneath subsystem outlet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Shape 142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7 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System Description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604600" cy="5257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SzPct val="100000"/>
              <a:buNone/>
            </a:pPr>
            <a:r>
              <a:rPr lang="en-US" sz="2800"/>
              <a:t>Vision Processing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/>
              <a:t>Compare captured image to 4 template images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/>
              <a:t>Calculate differences 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/>
              <a:t>Shift captured image in direction of decreasing error until a minimum error is found (for each of the 4 cases)</a:t>
            </a:r>
          </a:p>
          <a:p>
            <a:pPr marL="800100" lvl="0" indent="-336550" rtl="0">
              <a:spcBef>
                <a:spcPts val="0"/>
              </a:spcBef>
              <a:buClr>
                <a:srgbClr val="000099"/>
              </a:buClr>
              <a:buSzPct val="100000"/>
              <a:buFont typeface="Verdana"/>
              <a:buChar char="•"/>
            </a:pPr>
            <a:r>
              <a:rPr lang="en-US" sz="2000"/>
              <a:t>The case with the lowest minimum error is the orientation</a:t>
            </a:r>
          </a:p>
          <a:p>
            <a:pPr lvl="0" rtl="0">
              <a:spcBef>
                <a:spcPts val="0"/>
              </a:spcBef>
              <a:buSzPct val="100000"/>
              <a:buNone/>
            </a:pPr>
            <a:r>
              <a:rPr lang="en-US" sz="2800"/>
              <a:t>CAD Models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  <p:pic>
        <p:nvPicPr>
          <p:cNvPr id="6" name="Picture 2" descr="C:\Users\Michael\Desktop\Mechatronics\portfolio\Documents\Pictures\is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47960"/>
            <a:ext cx="4495800" cy="284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Michael\Desktop\Mechatronics\portfolio\Documents\Pictures\iso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16256"/>
            <a:ext cx="3846238" cy="29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8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Current System Status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836000" y="1073925"/>
            <a:ext cx="5225699" cy="5257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•"/>
            </a:pPr>
            <a:r>
              <a:rPr lang="en-US" sz="2800"/>
              <a:t>Completed 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Frame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Rails for tray and part placer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Electromagnet, servo, and linear actuator for part placer</a:t>
            </a:r>
          </a:p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•"/>
            </a:pPr>
            <a:r>
              <a:rPr lang="en-US" sz="2800"/>
              <a:t>In progress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Flux Extrusion	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Wire Cutting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Rail for flux and wire dispenser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Vision processing software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Hopper </a:t>
            </a:r>
          </a:p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•"/>
            </a:pPr>
            <a:r>
              <a:rPr lang="en-US" sz="2800"/>
              <a:t>Not yet started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Conveyor belt</a:t>
            </a:r>
          </a:p>
          <a:p>
            <a: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Noto Symbol"/>
              <a:buChar char="■"/>
            </a:pPr>
            <a:r>
              <a:rPr lang="en-US" sz="2000"/>
              <a:t>Part flipper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925"/>
            <a:ext cx="3836001" cy="28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1000"/>
            <a:ext cx="3836000" cy="28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6553200" y="6248400"/>
            <a:ext cx="24383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Verdana"/>
              <a:buNone/>
            </a:pPr>
            <a:r>
              <a:rPr lang="en-US"/>
              <a:t>9 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0099"/>
                </a:solidFill>
              </a:rPr>
              <a:t>Current System Demo (video)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4876800" y="6491287"/>
            <a:ext cx="4267199" cy="366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Verdana"/>
              <a:buNone/>
            </a:pPr>
            <a:endParaRPr/>
          </a:p>
        </p:txBody>
      </p:sp>
      <p:pic>
        <p:nvPicPr>
          <p:cNvPr id="5" name="IMG_0683[1]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534</Words>
  <Application>Microsoft Office PowerPoint</Application>
  <PresentationFormat>On-screen Show (4:3)</PresentationFormat>
  <Paragraphs>136</Paragraphs>
  <Slides>12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1_Level</vt:lpstr>
      <vt:lpstr>Level</vt:lpstr>
      <vt:lpstr>Mechatronics Midterm Presentation</vt:lpstr>
      <vt:lpstr>Design Requirements</vt:lpstr>
      <vt:lpstr>Design Concept</vt:lpstr>
      <vt:lpstr>Functional Architecture</vt:lpstr>
      <vt:lpstr>Cyberphysical Architecture</vt:lpstr>
      <vt:lpstr>System Description</vt:lpstr>
      <vt:lpstr>System Description</vt:lpstr>
      <vt:lpstr>Current System Status</vt:lpstr>
      <vt:lpstr>Current System Demo (video)</vt:lpstr>
      <vt:lpstr>Schedule</vt:lpstr>
      <vt:lpstr>Budget</vt:lpstr>
      <vt:lpstr>Risk Management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Mechatronics Midterm Presentation</dc:title>
  <dc:creator>Michael O'Connor</dc:creator>
  <cp:lastModifiedBy>Michael O'Connor</cp:lastModifiedBy>
  <cp:revision>4</cp:revision>
  <dcterms:modified xsi:type="dcterms:W3CDTF">2015-03-02T03:59:39Z</dcterms:modified>
</cp:coreProperties>
</file>